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</p:sldMasterIdLst>
  <p:notesMasterIdLst>
    <p:notesMasterId r:id="rId8"/>
  </p:notesMasterIdLst>
  <p:sldIdLst>
    <p:sldId id="256" r:id="rId4"/>
    <p:sldId id="258" r:id="rId5"/>
    <p:sldId id="257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B"/>
    <a:srgbClr val="F3EEA7"/>
    <a:srgbClr val="009E69"/>
    <a:srgbClr val="3695D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8DD22-B467-445F-9224-E8A09A9EFAF5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DAAA8-95BF-4899-B491-60C15737D7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A33C6-E06B-454A-80C0-75AEB57A31C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3CB41-D5EB-400F-86C9-4572BF4F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3/29/2009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81400" y="6324600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807F5-5F32-41D3-AF36-182B6EE6C5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_rc_rev_mar09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124200" y="6306028"/>
            <a:ext cx="457200" cy="425479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3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8001000" cy="4953000"/>
          </a:xfrm>
        </p:spPr>
        <p:txBody>
          <a:bodyPr anchor="t">
            <a:norm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ea typeface="+mn-ea"/>
                <a:cs typeface="+mn-cs"/>
              </a:rPr>
              <a:t/>
            </a:r>
            <a:br>
              <a:rPr lang="en-US" sz="4800" dirty="0" smtClean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en-US" sz="4800" dirty="0" smtClean="0">
                <a:solidFill>
                  <a:schemeClr val="tx1"/>
                </a:solidFill>
                <a:ea typeface="+mn-ea"/>
                <a:cs typeface="+mn-cs"/>
              </a:rPr>
              <a:t>Dynamic Excel Reporting</a:t>
            </a:r>
            <a:br>
              <a:rPr lang="en-US" sz="4800" dirty="0" smtClean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en-US" sz="4800" dirty="0" smtClean="0">
                <a:solidFill>
                  <a:schemeClr val="tx1"/>
                </a:solidFill>
                <a:ea typeface="+mn-ea"/>
                <a:cs typeface="+mn-cs"/>
              </a:rPr>
              <a:t/>
            </a:r>
            <a:br>
              <a:rPr lang="en-US" sz="4800" dirty="0" smtClean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tx1"/>
                </a:solidFill>
                <a:ea typeface="+mn-ea"/>
                <a:cs typeface="+mn-cs"/>
              </a:rPr>
              <a:t>Kansas City Office Geeks</a:t>
            </a:r>
            <a:br>
              <a:rPr lang="en-US" sz="2800" dirty="0" smtClean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tx1"/>
                </a:solidFill>
                <a:ea typeface="+mn-ea"/>
                <a:cs typeface="+mn-cs"/>
              </a:rPr>
              <a:t>May 7, 2009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33800" y="62484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3EEA7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Recursive Creativity  LLC</a:t>
            </a:r>
          </a:p>
        </p:txBody>
      </p:sp>
      <p:pic>
        <p:nvPicPr>
          <p:cNvPr id="7" name="Picture 6" descr="RecursiveCreativityFavIc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050" y="6248400"/>
            <a:ext cx="514350" cy="4812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3800" y="62484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3EEA7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Recursive Creativity  LLC</a:t>
            </a:r>
          </a:p>
        </p:txBody>
      </p:sp>
      <p:pic>
        <p:nvPicPr>
          <p:cNvPr id="7" name="Picture 6" descr="RecursiveCreativityFavIc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050" y="6248400"/>
            <a:ext cx="514350" cy="481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1524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Excel Formulas, Other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001000" cy="4648200"/>
          </a:xfrm>
          <a:noFill/>
          <a:ln>
            <a:noFill/>
          </a:ln>
        </p:spPr>
        <p:txBody>
          <a:bodyPr anchor="t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0" h="0"/>
              <a:contourClr>
                <a:schemeClr val="tx2"/>
              </a:contourClr>
            </a:sp3d>
          </a:bodyPr>
          <a:lstStyle/>
          <a:p>
            <a:pPr algn="l"/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Range Names (Static vs. Dynamic)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= OFFSET(</a:t>
            </a:r>
            <a:r>
              <a:rPr lang="en-US" sz="1400" b="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reference,rows,cols,height,width</a:t>
            </a: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=MATCH(</a:t>
            </a:r>
            <a:r>
              <a:rPr lang="en-US" sz="1400" b="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lookup_value</a:t>
            </a: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b="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lookup_array</a:t>
            </a: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, [</a:t>
            </a:r>
            <a:r>
              <a:rPr lang="en-US" sz="1400" b="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match_type</a:t>
            </a: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])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= INDIRECT(ref_text,a1) 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DataTable</a:t>
            </a: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 vs. PivotTable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Data Filters (</a:t>
            </a:r>
            <a:r>
              <a:rPr lang="en-US" sz="1400" b="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DataTable</a:t>
            </a: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) vs. Drill Through (PivotTable)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CONCATENATION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=SUMIF(</a:t>
            </a:r>
            <a:r>
              <a:rPr lang="en-US" sz="1400" b="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range,criteria,sum_range</a:t>
            </a: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) vs. =SUMIFS(</a:t>
            </a:r>
            <a:r>
              <a:rPr lang="en-US" sz="1400" b="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sum_range,criteria_range,criteria</a:t>
            </a: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,…)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Data Validation (Lists)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VBA</a:t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4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#REF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3800" y="62484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3EEA7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Recursive Creativity  LLC</a:t>
            </a:r>
          </a:p>
        </p:txBody>
      </p:sp>
      <p:pic>
        <p:nvPicPr>
          <p:cNvPr id="7" name="Picture 6" descr="RecursiveCreativityFavIco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0050" y="6248400"/>
            <a:ext cx="514350" cy="481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2286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Dynamic  SQL</a:t>
            </a:r>
            <a:endParaRPr lang="en-US" sz="48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389313" y="1562100"/>
          <a:ext cx="2249487" cy="647700"/>
        </p:xfrm>
        <a:graphic>
          <a:graphicData uri="http://schemas.openxmlformats.org/presentationml/2006/ole">
            <p:oleObj spid="_x0000_s1027" name="Package" showAsIcon="1" r:id="rId4" imgW="2249280" imgH="646920" progId="Package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867400" y="1600200"/>
          <a:ext cx="2287587" cy="647700"/>
        </p:xfrm>
        <a:graphic>
          <a:graphicData uri="http://schemas.openxmlformats.org/presentationml/2006/ole">
            <p:oleObj spid="_x0000_s1028" name="Package" showAsIcon="1" r:id="rId5" imgW="2287440" imgH="646920" progId="Package">
              <p:embed/>
            </p:oleObj>
          </a:graphicData>
        </a:graphic>
      </p:graphicFrame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7851648" cy="46482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914400" y="1600200"/>
          <a:ext cx="2046287" cy="647700"/>
        </p:xfrm>
        <a:graphic>
          <a:graphicData uri="http://schemas.openxmlformats.org/presentationml/2006/ole">
            <p:oleObj spid="_x0000_s1029" name="Package" showAsIcon="1" r:id="rId6" imgW="2045880" imgH="646920" progId="Package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685800" y="2667000"/>
          <a:ext cx="2490787" cy="647700"/>
        </p:xfrm>
        <a:graphic>
          <a:graphicData uri="http://schemas.openxmlformats.org/presentationml/2006/ole">
            <p:oleObj spid="_x0000_s1030" name="Package" showAsIcon="1" r:id="rId7" imgW="2490480" imgH="646920" progId="Package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85800" y="3810000"/>
          <a:ext cx="2490787" cy="647700"/>
        </p:xfrm>
        <a:graphic>
          <a:graphicData uri="http://schemas.openxmlformats.org/presentationml/2006/ole">
            <p:oleObj spid="_x0000_s1031" name="Package" showAsIcon="1" r:id="rId8" imgW="2490480" imgH="646920" progId="Package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3800" y="62484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3EEA7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Recursive Creativity  LLC</a:t>
            </a:r>
          </a:p>
        </p:txBody>
      </p:sp>
      <p:pic>
        <p:nvPicPr>
          <p:cNvPr id="7" name="Picture 6" descr="RecursiveCreativityFavIc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050" y="6248400"/>
            <a:ext cx="514350" cy="481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1524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Macro/VBA Shortcuts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001000" cy="4648200"/>
          </a:xfrm>
          <a:noFill/>
          <a:ln>
            <a:noFill/>
          </a:ln>
        </p:spPr>
        <p:txBody>
          <a:bodyPr anchor="t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0" h="0"/>
              <a:contourClr>
                <a:schemeClr val="tx2"/>
              </a:contourClr>
            </a:sp3d>
          </a:bodyPr>
          <a:lstStyle/>
          <a:p>
            <a:pPr algn="l"/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Ctrl + Shift + U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Unhide Sheets/Tabs </a:t>
            </a:r>
            <a:b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Ctrl + Shift +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Hide Sheets/Tabs</a:t>
            </a:r>
            <a:b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Ctrl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+ Shift +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Protect Active Sheet</a:t>
            </a:r>
            <a:b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 Ctrl + Shift + K = Protect All </a:t>
            </a:r>
            <a: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Sheets </a:t>
            </a:r>
            <a: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Ctrl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+ Shift +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Unprotect Active Sheet</a:t>
            </a:r>
            <a: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Ctrl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+ Shift +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800" b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sx="1000" sy="1000" algn="tl" rotWithShape="0">
                    <a:srgbClr val="FBFBFB"/>
                  </a:outerShdw>
                </a:effectLst>
                <a:latin typeface="Times New Roman" pitchFamily="18" charset="0"/>
                <a:cs typeface="Times New Roman" pitchFamily="18" charset="0"/>
              </a:rPr>
              <a:t>Unprotect All Sheets</a:t>
            </a:r>
            <a:endParaRPr lang="en-US" sz="1800" b="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sx="1000" sy="1000" algn="tl" rotWithShape="0">
                  <a:srgbClr val="FBFBFB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ecursiveCreativity">
  <a:themeElements>
    <a:clrScheme name="Recursive Creativity">
      <a:dk1>
        <a:sysClr val="windowText" lastClr="000000"/>
      </a:dk1>
      <a:lt1>
        <a:sysClr val="window" lastClr="FFFFFF"/>
      </a:lt1>
      <a:dk2>
        <a:srgbClr val="07674D"/>
      </a:dk2>
      <a:lt2>
        <a:srgbClr val="DBF5F9"/>
      </a:lt2>
      <a:accent1>
        <a:srgbClr val="FCF725"/>
      </a:accent1>
      <a:accent2>
        <a:srgbClr val="44A7D8"/>
      </a:accent2>
      <a:accent3>
        <a:srgbClr val="44A7D8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Recursive Creativity">
      <a:dk1>
        <a:sysClr val="windowText" lastClr="000000"/>
      </a:dk1>
      <a:lt1>
        <a:sysClr val="window" lastClr="FFFFFF"/>
      </a:lt1>
      <a:dk2>
        <a:srgbClr val="07674D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37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RecursiveCreativity</vt:lpstr>
      <vt:lpstr>Custom Design</vt:lpstr>
      <vt:lpstr>1_Custom Design</vt:lpstr>
      <vt:lpstr>Package</vt:lpstr>
      <vt:lpstr> Dynamic Excel Reporting  Kansas City Office Geeks May 7, 2009</vt:lpstr>
      <vt:lpstr>Range Names (Static vs. Dynamic)  = OFFSET(reference,rows,cols,height,width)  =MATCH(lookup_value, lookup_array, [match_type])  = INDIRECT(ref_text,a1)   DataTable vs. PivotTable  Data Filters (DataTable) vs. Drill Through (PivotTable)  CONCATENATION  =SUMIF(range,criteria,sum_range) vs. =SUMIFS(sum_range,criteria_range,criteria,…)  Data Validation (Lists)  VBA  #REF</vt:lpstr>
      <vt:lpstr> </vt:lpstr>
      <vt:lpstr>Ctrl + Shift + U = Unhide Sheets/Tabs   Ctrl + Shift + H = Hide Sheets/Tabs  Ctrl + Shift + I = Protect Active Sheet   Ctrl + Shift + K = Protect All Sheets   Ctrl + Shift + O = Unprotect Active Sheet  Ctrl + Shift + L = Unprotect All Sheets</vt:lpstr>
    </vt:vector>
  </TitlesOfParts>
  <Company>Michael D. Newby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fghdsfgh</dc:title>
  <dc:creator>Michael D. Newby</dc:creator>
  <cp:lastModifiedBy>Michael D. Newby</cp:lastModifiedBy>
  <cp:revision>35</cp:revision>
  <dcterms:created xsi:type="dcterms:W3CDTF">2009-03-29T17:07:54Z</dcterms:created>
  <dcterms:modified xsi:type="dcterms:W3CDTF">2009-04-27T22:38:59Z</dcterms:modified>
</cp:coreProperties>
</file>